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6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76672"/>
            <a:ext cx="7200800" cy="792088"/>
          </a:xfrm>
        </p:spPr>
        <p:txBody>
          <a:bodyPr anchor="ctr">
            <a:normAutofit/>
          </a:bodyPr>
          <a:lstStyle/>
          <a:p>
            <a:pPr algn="ctr"/>
            <a:r>
              <a:rPr lang="ru-RU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Презентация по льготному краткосрочному кредитованию</a:t>
            </a:r>
            <a:endParaRPr lang="ru-RU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165304"/>
            <a:ext cx="6400800" cy="360040"/>
          </a:xfrm>
        </p:spPr>
        <p:txBody>
          <a:bodyPr anchor="ctr">
            <a:normAutofit/>
          </a:bodyPr>
          <a:lstStyle/>
          <a:p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Подготовил: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Шашкова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А.А.,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27.09.2022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6" name="Picture 4" descr="http://rayon.azov-info.ru/Image/kolo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84784"/>
            <a:ext cx="2855640" cy="2141730"/>
          </a:xfrm>
          <a:prstGeom prst="rect">
            <a:avLst/>
          </a:prstGeom>
          <a:noFill/>
        </p:spPr>
      </p:pic>
      <p:pic>
        <p:nvPicPr>
          <p:cNvPr id="13314" name="Picture 2" descr="http://science.compulenta.ru/upload/iblock/4d2/reuters_4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626514"/>
            <a:ext cx="3484190" cy="2479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02327"/>
              </p:ext>
            </p:extLst>
          </p:nvPr>
        </p:nvGraphicFramePr>
        <p:xfrm>
          <a:off x="1331640" y="260648"/>
          <a:ext cx="7519992" cy="6074829"/>
        </p:xfrm>
        <a:graphic>
          <a:graphicData uri="http://schemas.openxmlformats.org/drawingml/2006/table">
            <a:tbl>
              <a:tblPr/>
              <a:tblGrid>
                <a:gridCol w="607224"/>
                <a:gridCol w="3960440"/>
                <a:gridCol w="1152128"/>
                <a:gridCol w="1128805"/>
                <a:gridCol w="671395"/>
              </a:tblGrid>
              <a:tr h="327208"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277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Лимит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субсидий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год,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</a:t>
                      </a:r>
                      <a:r>
                        <a:rPr lang="ru-RU" sz="1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026,47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112 370,95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316,8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25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Одобрено заявок министерством сельского хозяйства и продовольствия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Кировской области на 01 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октября: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количество заявок заемщиков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158,4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3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сумма кредитных средств по заявкам, включенным в реестры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потенциальных заемщиков уполномоченными банками,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7 413,5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3 917,6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189,2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450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сумма субсидий по заявкам, включенным в реестры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потенциальных заемщиков уполномоченными банками, тыс.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451 499,2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91 162,0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495,3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сумма субсидий с учетом изменений ключевой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ставки Банком России, тыс.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309 465,9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110 097,6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281,1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59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доля сумм субсидий одобренных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учетом изменения ключевой ставки в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объеме лимита субсидий,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86,9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98,0</a:t>
                      </a:r>
                      <a:endParaRPr lang="ru-RU" sz="1400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85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Кассовая выборка субсидий уполномоченными банками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139 655,1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ru-RU" sz="1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528,4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206,8</a:t>
                      </a:r>
                    </a:p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85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кассовой выборки субсидий уполномоченными банка из лимита субсидий на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867045"/>
              </p:ext>
            </p:extLst>
          </p:nvPr>
        </p:nvGraphicFramePr>
        <p:xfrm>
          <a:off x="1442720" y="254000"/>
          <a:ext cx="7416800" cy="637032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610175"/>
                <a:gridCol w="1155079"/>
                <a:gridCol w="1051108"/>
                <a:gridCol w="623286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Арбажский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Афанасьевский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Белохолуницкий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1 294,7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Богородский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11 658,4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1 597,5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729,8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Верхошижемский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1 687,1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343,1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06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034500"/>
              </p:ext>
            </p:extLst>
          </p:nvPr>
        </p:nvGraphicFramePr>
        <p:xfrm>
          <a:off x="1403648" y="188640"/>
          <a:ext cx="7416800" cy="658368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610175"/>
                <a:gridCol w="1155079"/>
                <a:gridCol w="1051108"/>
                <a:gridCol w="623286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Вятскополянский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9 498,5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1 612,8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588,9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Даровской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Зуевский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12 951,5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2 815,3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Кильмезский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2 605,4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13,0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Кирово-Чепецкий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30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9 972,0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5 749,0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2514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064956"/>
              </p:ext>
            </p:extLst>
          </p:nvPr>
        </p:nvGraphicFramePr>
        <p:xfrm>
          <a:off x="1259632" y="188640"/>
          <a:ext cx="7416800" cy="637032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610175"/>
                <a:gridCol w="1029297"/>
                <a:gridCol w="936104"/>
                <a:gridCol w="864072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Котельничский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13 280,0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3 152,6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23 339,5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6 957,0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Лебяжский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7,8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Малмыжский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5 437,5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1 985,3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30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49 782,2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3 114,3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16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16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931131"/>
              </p:ext>
            </p:extLst>
          </p:nvPr>
        </p:nvGraphicFramePr>
        <p:xfrm>
          <a:off x="1331640" y="188640"/>
          <a:ext cx="7416800" cy="637032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559352"/>
                <a:gridCol w="1008112"/>
                <a:gridCol w="1008112"/>
                <a:gridCol w="864072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Нолинский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3,7 раза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12 302,0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1 263,3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9,7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Омутнинский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4,8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Оричевский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9 541,5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2 142,2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4,5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6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Орловский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4 315,1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1 538,8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Пижанский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30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9 040,4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4 478,2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763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456308"/>
              </p:ext>
            </p:extLst>
          </p:nvPr>
        </p:nvGraphicFramePr>
        <p:xfrm>
          <a:off x="1331640" y="188640"/>
          <a:ext cx="7416800" cy="637032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415336"/>
                <a:gridCol w="1080120"/>
                <a:gridCol w="1008112"/>
                <a:gridCol w="936080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Санчурский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2 730,8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502,1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5,4раз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Свечинский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371,4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Слободской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6 339,1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2 393,0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54 589,9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934,7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5,0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30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258,0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5,8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21 693,9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977,4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22,2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9721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988152"/>
              </p:ext>
            </p:extLst>
          </p:nvPr>
        </p:nvGraphicFramePr>
        <p:xfrm>
          <a:off x="1331640" y="260648"/>
          <a:ext cx="7416800" cy="637032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559352"/>
                <a:gridCol w="1080120"/>
                <a:gridCol w="936104"/>
                <a:gridCol w="864072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Тужинский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Уржумский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12 857,3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4 570,6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Фаленский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528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3 597,6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3,9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Шабалинский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9304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59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619039"/>
              </p:ext>
            </p:extLst>
          </p:nvPr>
        </p:nvGraphicFramePr>
        <p:xfrm>
          <a:off x="1403648" y="260648"/>
          <a:ext cx="7416800" cy="4114800"/>
        </p:xfrm>
        <a:graphic>
          <a:graphicData uri="http://schemas.openxmlformats.org/drawingml/2006/table">
            <a:tbl>
              <a:tblPr/>
              <a:tblGrid>
                <a:gridCol w="392568"/>
                <a:gridCol w="1584584"/>
                <a:gridCol w="2559352"/>
                <a:gridCol w="1080120"/>
                <a:gridCol w="936104"/>
                <a:gridCol w="864072"/>
              </a:tblGrid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образования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Юрьянский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384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2 282,5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855,7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266,7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Яранский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2 281,0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8,7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Киров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заявок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кредитных средств, млн.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2 724,7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1 183,4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456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субсидий,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164 098,0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29 010,4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5,6 раз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1822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935</TotalTime>
  <Words>1188</Words>
  <Application>Microsoft Office PowerPoint</Application>
  <PresentationFormat>Экран (4:3)</PresentationFormat>
  <Paragraphs>552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по льготному краткосрочному кредитованию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Molotilkin</dc:creator>
  <cp:lastModifiedBy>WIIN0703</cp:lastModifiedBy>
  <cp:revision>86</cp:revision>
  <cp:lastPrinted>2019-12-02T12:17:06Z</cp:lastPrinted>
  <dcterms:created xsi:type="dcterms:W3CDTF">2012-09-30T10:52:19Z</dcterms:created>
  <dcterms:modified xsi:type="dcterms:W3CDTF">2022-09-27T14:31:09Z</dcterms:modified>
</cp:coreProperties>
</file>